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27.xml" ContentType="application/vnd.openxmlformats-officedocument.presentationml.notesSlide+xml"/>
  <Override PartName="/ppt/media/image98.png" ContentType="image/png"/>
  <Override PartName="/ppt/media/image97.png" ContentType="image/png"/>
  <Override PartName="/ppt/media/image96.png" ContentType="image/png"/>
  <Override PartName="/ppt/media/image95.png" ContentType="image/png"/>
  <Override PartName="/ppt/media/image94.png" ContentType="image/png"/>
  <Override PartName="/ppt/media/image93.png" ContentType="image/png"/>
  <Override PartName="/ppt/media/image92.png" ContentType="image/png"/>
  <Override PartName="/ppt/media/image91.png" ContentType="image/png"/>
  <Override PartName="/ppt/media/image90.png" ContentType="image/png"/>
  <Override PartName="/ppt/media/image86.png" ContentType="image/png"/>
  <Override PartName="/ppt/media/image85.png" ContentType="image/png"/>
  <Override PartName="/ppt/media/image84.png" ContentType="image/png"/>
  <Override PartName="/ppt/media/image83.png" ContentType="image/png"/>
  <Override PartName="/ppt/media/image81.png" ContentType="image/png"/>
  <Override PartName="/ppt/media/image80.png" ContentType="image/png"/>
  <Override PartName="/ppt/media/image79.png" ContentType="image/png"/>
  <Override PartName="/ppt/media/image99.png" ContentType="image/png"/>
  <Override PartName="/ppt/media/image25.jpeg" ContentType="image/jpeg"/>
  <Override PartName="/ppt/media/image87.png" ContentType="image/png"/>
  <Override PartName="/ppt/media/image6.png" ContentType="image/png"/>
  <Override PartName="/ppt/media/image61.png" ContentType="image/png"/>
  <Override PartName="/ppt/media/image82.png" ContentType="image/png"/>
  <Override PartName="/ppt/media/image1.png" ContentType="image/png"/>
  <Override PartName="/ppt/media/image88.png" ContentType="image/png"/>
  <Override PartName="/ppt/media/image7.png" ContentType="image/png"/>
  <Override PartName="/ppt/media/image62.png" ContentType="image/png"/>
  <Override PartName="/ppt/media/image89.png" ContentType="image/png"/>
  <Override PartName="/ppt/media/image8.png" ContentType="image/png"/>
  <Override PartName="/ppt/media/image63.png" ContentType="image/png"/>
  <Override PartName="/ppt/media/image9.png" ContentType="image/png"/>
  <Override PartName="/ppt/media/image64.png" ContentType="image/png"/>
  <Override PartName="/ppt/media/image36.png" ContentType="image/png"/>
  <Override PartName="/ppt/media/image11.png" ContentType="image/png"/>
  <Override PartName="/ppt/media/image35.png" ContentType="image/png"/>
  <Override PartName="/ppt/media/image10.png" ContentType="image/png"/>
  <Override PartName="/ppt/media/image34.png" ContentType="image/png"/>
  <Override PartName="/ppt/media/image59.png" ContentType="image/png"/>
  <Override PartName="/ppt/media/image33.png" ContentType="image/png"/>
  <Override PartName="/ppt/media/image58.png" ContentType="image/png"/>
  <Override PartName="/ppt/media/image32.png" ContentType="image/png"/>
  <Override PartName="/ppt/media/image31.png" ContentType="image/png"/>
  <Override PartName="/ppt/media/image56.png" ContentType="image/png"/>
  <Override PartName="/ppt/media/image30.png" ContentType="image/png"/>
  <Override PartName="/ppt/media/image55.png" ContentType="image/png"/>
  <Override PartName="/ppt/media/image29.png" ContentType="image/png"/>
  <Override PartName="/ppt/media/image28.png" ContentType="image/png"/>
  <Override PartName="/ppt/media/image26.png" ContentType="image/png"/>
  <Override PartName="/ppt/media/image24.png" ContentType="image/png"/>
  <Override PartName="/ppt/media/image49.png" ContentType="image/png"/>
  <Override PartName="/ppt/media/image23.png" ContentType="image/png"/>
  <Override PartName="/ppt/media/image48.png" ContentType="image/png"/>
  <Override PartName="/ppt/media/image22.png" ContentType="image/png"/>
  <Override PartName="/ppt/media/image21.png" ContentType="image/png"/>
  <Override PartName="/ppt/media/image46.png" ContentType="image/png"/>
  <Override PartName="/ppt/media/image20.png" ContentType="image/png"/>
  <Override PartName="/ppt/media/image45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57.png" ContentType="image/png"/>
  <Override PartName="/ppt/media/image5.jpeg" ContentType="image/jpeg"/>
  <Override PartName="/ppt/media/image47.png" ContentType="image/png"/>
  <Override PartName="/ppt/media/image4.jpeg" ContentType="image/jpeg"/>
  <Override PartName="/ppt/media/image14.png" ContentType="image/png"/>
  <Override PartName="/ppt/media/image39.png" ContentType="image/png"/>
  <Override PartName="/ppt/media/image15.png" ContentType="image/png"/>
  <Override PartName="/ppt/media/image27.png" ContentType="image/png"/>
  <Override PartName="/ppt/media/image2.jpeg" ContentType="image/jpeg"/>
  <Override PartName="/ppt/media/image12.png" ContentType="image/png"/>
  <Override PartName="/ppt/media/image3.jpeg" ContentType="image/jpeg"/>
  <Override PartName="/ppt/media/image37.png" ContentType="image/png"/>
  <Override PartName="/ppt/media/image13.png" ContentType="image/png"/>
  <Override PartName="/ppt/media/image38.png" ContentType="image/png"/>
  <Override PartName="/ppt/media/image16.png" ContentType="image/png"/>
  <Override PartName="/ppt/media/image40.png" ContentType="image/png"/>
  <Override PartName="/ppt/media/image65.png" ContentType="image/png"/>
  <Override PartName="/ppt/media/image41.png" ContentType="image/png"/>
  <Override PartName="/ppt/media/image66.png" ContentType="image/png"/>
  <Override PartName="/ppt/media/image42.png" ContentType="image/png"/>
  <Override PartName="/ppt/media/image67.png" ContentType="image/png"/>
  <Override PartName="/ppt/media/image43.png" ContentType="image/png"/>
  <Override PartName="/ppt/media/image68.png" ContentType="image/png"/>
  <Override PartName="/ppt/media/image44.png" ContentType="image/png"/>
  <Override PartName="/ppt/media/image69.png" ContentType="image/png"/>
  <Override PartName="/ppt/media/image50.png" ContentType="image/png"/>
  <Override PartName="/ppt/media/image75.png" ContentType="image/png"/>
  <Override PartName="/ppt/media/image51.png" ContentType="image/png"/>
  <Override PartName="/ppt/media/image76.png" ContentType="image/png"/>
  <Override PartName="/ppt/media/image52.png" ContentType="image/png"/>
  <Override PartName="/ppt/media/image77.png" ContentType="image/png"/>
  <Override PartName="/ppt/media/image53.png" ContentType="image/png"/>
  <Override PartName="/ppt/media/image78.png" ContentType="image/png"/>
  <Override PartName="/ppt/media/image54.png" ContentType="image/png"/>
  <Override PartName="/ppt/media/image60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9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10891CAD-6192-47BF-858F-5AD22693C05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69" name="CustomShape 3"/>
          <p:cNvSpPr/>
          <p:nvPr/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72" name="CustomShape 3"/>
          <p:cNvSpPr/>
          <p:nvPr/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/>
          <a:p>
            <a:pPr marL="216000" indent="-214560"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This is a link to Google Earth.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60" name="CustomShape 3"/>
          <p:cNvSpPr/>
          <p:nvPr/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63" name="CustomShape 3"/>
          <p:cNvSpPr/>
          <p:nvPr/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366" name="CustomShape 3"/>
          <p:cNvSpPr/>
          <p:nvPr/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803960" y="160452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2998440" y="160452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259524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1803960" y="259524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2998440" y="259524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803960" y="160452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2998440" y="160452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9480" y="259524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1803960" y="259524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2998440" y="259524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1803960" y="160452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2998440" y="160452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609480" y="259524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1803960" y="259524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2998440" y="2595240"/>
            <a:ext cx="113724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55f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11292840" y="0"/>
            <a:ext cx="912240" cy="685584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0" y="0"/>
            <a:ext cx="455040" cy="6855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11292840" y="0"/>
            <a:ext cx="912240" cy="6855840"/>
          </a:xfrm>
          <a:prstGeom prst="rect">
            <a:avLst/>
          </a:prstGeom>
          <a:solidFill>
            <a:srgbClr val="33473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11292840" y="0"/>
            <a:ext cx="912240" cy="68558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1292840" y="0"/>
            <a:ext cx="912240" cy="68558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7" name="PlaceHolder 8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image" Target="../media/image33.png"/><Relationship Id="rId9" Type="http://schemas.openxmlformats.org/officeDocument/2006/relationships/image" Target="../media/image34.png"/><Relationship Id="rId10" Type="http://schemas.openxmlformats.org/officeDocument/2006/relationships/image" Target="../media/image35.png"/><Relationship Id="rId11" Type="http://schemas.openxmlformats.org/officeDocument/2006/relationships/image" Target="../media/image36.png"/><Relationship Id="rId12" Type="http://schemas.openxmlformats.org/officeDocument/2006/relationships/image" Target="../media/image37.png"/><Relationship Id="rId13" Type="http://schemas.openxmlformats.org/officeDocument/2006/relationships/image" Target="../media/image38.png"/><Relationship Id="rId14" Type="http://schemas.openxmlformats.org/officeDocument/2006/relationships/image" Target="../media/image39.png"/><Relationship Id="rId15" Type="http://schemas.openxmlformats.org/officeDocument/2006/relationships/image" Target="../media/image40.png"/><Relationship Id="rId16" Type="http://schemas.openxmlformats.org/officeDocument/2006/relationships/image" Target="../media/image41.png"/><Relationship Id="rId17" Type="http://schemas.openxmlformats.org/officeDocument/2006/relationships/image" Target="../media/image42.png"/><Relationship Id="rId18" Type="http://schemas.openxmlformats.org/officeDocument/2006/relationships/image" Target="../media/image43.png"/><Relationship Id="rId19" Type="http://schemas.openxmlformats.org/officeDocument/2006/relationships/image" Target="../media/image44.png"/><Relationship Id="rId20" Type="http://schemas.openxmlformats.org/officeDocument/2006/relationships/image" Target="../media/image45.png"/><Relationship Id="rId21" Type="http://schemas.openxmlformats.org/officeDocument/2006/relationships/slideLayout" Target="../slideLayouts/slideLayout13.xml"/><Relationship Id="rId2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5" Type="http://schemas.openxmlformats.org/officeDocument/2006/relationships/image" Target="../media/image51.png"/><Relationship Id="rId6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image" Target="../media/image60.png"/><Relationship Id="rId3" Type="http://schemas.openxmlformats.org/officeDocument/2006/relationships/image" Target="../media/image61.png"/><Relationship Id="rId4" Type="http://schemas.openxmlformats.org/officeDocument/2006/relationships/image" Target="../media/image62.png"/><Relationship Id="rId5" Type="http://schemas.openxmlformats.org/officeDocument/2006/relationships/image" Target="../media/image63.png"/><Relationship Id="rId6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image" Target="../media/image66.png"/><Relationship Id="rId3" Type="http://schemas.openxmlformats.org/officeDocument/2006/relationships/image" Target="../media/image67.png"/><Relationship Id="rId4" Type="http://schemas.openxmlformats.org/officeDocument/2006/relationships/image" Target="../media/image68.png"/><Relationship Id="rId5" Type="http://schemas.openxmlformats.org/officeDocument/2006/relationships/image" Target="../media/image69.png"/><Relationship Id="rId6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image" Target="../media/image74.png"/><Relationship Id="rId3" Type="http://schemas.openxmlformats.org/officeDocument/2006/relationships/image" Target="../media/image75.png"/><Relationship Id="rId4" Type="http://schemas.openxmlformats.org/officeDocument/2006/relationships/image" Target="../media/image76.png"/><Relationship Id="rId5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77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78.png"/><Relationship Id="rId2" Type="http://schemas.openxmlformats.org/officeDocument/2006/relationships/image" Target="../media/image79.png"/><Relationship Id="rId3" Type="http://schemas.openxmlformats.org/officeDocument/2006/relationships/image" Target="../media/image80.png"/><Relationship Id="rId4" Type="http://schemas.openxmlformats.org/officeDocument/2006/relationships/image" Target="../media/image81.png"/><Relationship Id="rId5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82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83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84.png"/><Relationship Id="rId2" Type="http://schemas.openxmlformats.org/officeDocument/2006/relationships/image" Target="../media/image85.png"/><Relationship Id="rId3" Type="http://schemas.openxmlformats.org/officeDocument/2006/relationships/image" Target="../media/image86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87.png"/><Relationship Id="rId2" Type="http://schemas.openxmlformats.org/officeDocument/2006/relationships/image" Target="../media/image88.png"/><Relationship Id="rId3" Type="http://schemas.openxmlformats.org/officeDocument/2006/relationships/image" Target="../media/image89.png"/><Relationship Id="rId4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90.png"/><Relationship Id="rId2" Type="http://schemas.openxmlformats.org/officeDocument/2006/relationships/hyperlink" Target="https://www.worldwildlife.org/species/directory?direction=desc&amp;page=2&amp;sort=extinction_status" TargetMode="External"/><Relationship Id="rId3" Type="http://schemas.openxmlformats.org/officeDocument/2006/relationships/image" Target="../media/image91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92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93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94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95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96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97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98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99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slideLayout" Target="../slideLayouts/slideLayout13.xml"/><Relationship Id="rId11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jpe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1261800" y="1177920"/>
            <a:ext cx="9416160" cy="441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85000"/>
              </a:lnSpc>
            </a:pPr>
            <a:r>
              <a:rPr b="0" lang="en-US" sz="7200" spc="-1" strike="noStrike">
                <a:solidFill>
                  <a:srgbClr val="ffffff"/>
                </a:solidFill>
                <a:latin typeface="Century Schoolbook"/>
                <a:ea typeface="Century Schoolbook"/>
              </a:rPr>
              <a:t>Big Animals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1261800" y="5703480"/>
            <a:ext cx="9416160" cy="32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75000"/>
              </a:lnSpc>
              <a:spcBef>
                <a:spcPts val="1599"/>
              </a:spcBef>
            </a:pPr>
            <a:r>
              <a:rPr b="0" lang="en-US" sz="2040" spc="-1" strike="noStrike">
                <a:solidFill>
                  <a:srgbClr val="bfbfbf"/>
                </a:solidFill>
                <a:latin typeface="Century Schoolbook"/>
                <a:ea typeface="Century Schoolbook"/>
              </a:rPr>
              <a:t>Produced for: {}</a:t>
            </a:r>
            <a:endParaRPr b="0" lang="en-US" sz="2040" spc="-1" strike="noStrike">
              <a:latin typeface="Arial"/>
            </a:endParaRPr>
          </a:p>
        </p:txBody>
      </p:sp>
      <p:pic>
        <p:nvPicPr>
          <p:cNvPr id="132" name="Google Shape;110;p15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133" name="CustomShape 3"/>
          <p:cNvSpPr/>
          <p:nvPr/>
        </p:nvSpPr>
        <p:spPr>
          <a:xfrm>
            <a:off x="1261800" y="1177920"/>
            <a:ext cx="9416160" cy="441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85000"/>
              </a:lnSpc>
            </a:pPr>
            <a:r>
              <a:rPr b="0" lang="en-US" sz="7200" spc="-1" strike="noStrike">
                <a:solidFill>
                  <a:srgbClr val="ffffff"/>
                </a:solidFill>
                <a:latin typeface="Century Schoolbook"/>
                <a:ea typeface="Century Schoolbook"/>
              </a:rPr>
              <a:t>Big Animals</a:t>
            </a:r>
            <a:endParaRPr b="0" lang="en-US" sz="7200" spc="-1" strike="noStrike">
              <a:latin typeface="Arial"/>
            </a:endParaRPr>
          </a:p>
        </p:txBody>
      </p:sp>
      <p:pic>
        <p:nvPicPr>
          <p:cNvPr id="134" name="Google Shape;112;p15" descr=""/>
          <p:cNvPicPr/>
          <p:nvPr/>
        </p:nvPicPr>
        <p:blipFill>
          <a:blip r:embed="rId2"/>
          <a:srcRect l="0" t="0" r="4260" b="0"/>
          <a:stretch/>
        </p:blipFill>
        <p:spPr>
          <a:xfrm>
            <a:off x="1361160" y="759240"/>
            <a:ext cx="2795760" cy="3650760"/>
          </a:xfrm>
          <a:prstGeom prst="rect">
            <a:avLst/>
          </a:prstGeom>
          <a:ln>
            <a:noFill/>
          </a:ln>
        </p:spPr>
      </p:pic>
      <p:pic>
        <p:nvPicPr>
          <p:cNvPr id="135" name="Google Shape;113;p15" descr=""/>
          <p:cNvPicPr/>
          <p:nvPr/>
        </p:nvPicPr>
        <p:blipFill>
          <a:blip r:embed="rId3"/>
          <a:srcRect l="0" t="2662" r="0" b="8840"/>
          <a:stretch/>
        </p:blipFill>
        <p:spPr>
          <a:xfrm>
            <a:off x="4320000" y="759240"/>
            <a:ext cx="3300120" cy="3650760"/>
          </a:xfrm>
          <a:prstGeom prst="rect">
            <a:avLst/>
          </a:prstGeom>
          <a:ln>
            <a:noFill/>
          </a:ln>
        </p:spPr>
      </p:pic>
      <p:pic>
        <p:nvPicPr>
          <p:cNvPr id="136" name="Google Shape;114;p15" descr=""/>
          <p:cNvPicPr/>
          <p:nvPr/>
        </p:nvPicPr>
        <p:blipFill>
          <a:blip r:embed="rId4"/>
          <a:stretch/>
        </p:blipFill>
        <p:spPr>
          <a:xfrm>
            <a:off x="7783200" y="759240"/>
            <a:ext cx="2919960" cy="3650760"/>
          </a:xfrm>
          <a:prstGeom prst="rect">
            <a:avLst/>
          </a:prstGeom>
          <a:ln>
            <a:noFill/>
          </a:ln>
        </p:spPr>
      </p:pic>
      <p:sp>
        <p:nvSpPr>
          <p:cNvPr id="137" name="CustomShape 4"/>
          <p:cNvSpPr/>
          <p:nvPr/>
        </p:nvSpPr>
        <p:spPr>
          <a:xfrm>
            <a:off x="1261800" y="6024240"/>
            <a:ext cx="8044920" cy="39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40" spc="-1" strike="noStrike">
                <a:solidFill>
                  <a:srgbClr val="bfbfbf"/>
                </a:solidFill>
                <a:latin typeface="Century Schoolbook"/>
                <a:ea typeface="Century Schoolbook"/>
              </a:rPr>
              <a:t>Date downloaded: {}</a:t>
            </a:r>
            <a:endParaRPr b="0" lang="en-US" sz="204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1261800" y="262440"/>
            <a:ext cx="9690480" cy="77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Did you know...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76" name="Google Shape;193;p24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177" name="CustomShape 2"/>
          <p:cNvSpPr/>
          <p:nvPr/>
        </p:nvSpPr>
        <p:spPr>
          <a:xfrm>
            <a:off x="1410480" y="1738080"/>
            <a:ext cx="4237200" cy="230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3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The African elephant can weigh over 5 tonnes, or the same as 150 children. </a:t>
            </a: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grpSp>
        <p:nvGrpSpPr>
          <p:cNvPr id="178" name="Group 3"/>
          <p:cNvGrpSpPr/>
          <p:nvPr/>
        </p:nvGrpSpPr>
        <p:grpSpPr>
          <a:xfrm>
            <a:off x="5715000" y="1598400"/>
            <a:ext cx="5392080" cy="1067040"/>
            <a:chOff x="5715000" y="1598400"/>
            <a:chExt cx="5392080" cy="1067040"/>
          </a:xfrm>
        </p:grpSpPr>
        <p:pic>
          <p:nvPicPr>
            <p:cNvPr id="179" name="Google Shape;196;p24" descr=""/>
            <p:cNvPicPr/>
            <p:nvPr/>
          </p:nvPicPr>
          <p:blipFill>
            <a:blip r:embed="rId2"/>
            <a:stretch/>
          </p:blipFill>
          <p:spPr>
            <a:xfrm>
              <a:off x="5715000" y="1598400"/>
              <a:ext cx="1340640" cy="1046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0" name="Google Shape;197;p24" descr=""/>
            <p:cNvPicPr/>
            <p:nvPr/>
          </p:nvPicPr>
          <p:blipFill>
            <a:blip r:embed="rId3"/>
            <a:stretch/>
          </p:blipFill>
          <p:spPr>
            <a:xfrm>
              <a:off x="7057800" y="1617840"/>
              <a:ext cx="1340640" cy="1046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1" name="Google Shape;198;p24" descr=""/>
            <p:cNvPicPr/>
            <p:nvPr/>
          </p:nvPicPr>
          <p:blipFill>
            <a:blip r:embed="rId4"/>
            <a:stretch/>
          </p:blipFill>
          <p:spPr>
            <a:xfrm>
              <a:off x="8400600" y="1617840"/>
              <a:ext cx="1340640" cy="1046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2" name="Google Shape;199;p24" descr=""/>
            <p:cNvPicPr/>
            <p:nvPr/>
          </p:nvPicPr>
          <p:blipFill>
            <a:blip r:embed="rId5"/>
            <a:stretch/>
          </p:blipFill>
          <p:spPr>
            <a:xfrm>
              <a:off x="9766440" y="1618920"/>
              <a:ext cx="1340640" cy="104652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83" name="CustomShape 4"/>
          <p:cNvSpPr/>
          <p:nvPr/>
        </p:nvSpPr>
        <p:spPr>
          <a:xfrm>
            <a:off x="1410480" y="3553200"/>
            <a:ext cx="4352760" cy="92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3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An African elephant can eat up to 300kg of plants per day. That’s the same weight as 600 school meals!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360080" y="4998600"/>
            <a:ext cx="4352760" cy="92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3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All that food means elephants poo...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                         </a:t>
            </a: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 LOT! 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185" name="Group 6"/>
          <p:cNvGrpSpPr/>
          <p:nvPr/>
        </p:nvGrpSpPr>
        <p:grpSpPr>
          <a:xfrm>
            <a:off x="5948280" y="3408840"/>
            <a:ext cx="5004000" cy="1272960"/>
            <a:chOff x="5948280" y="3408840"/>
            <a:chExt cx="5004000" cy="1272960"/>
          </a:xfrm>
        </p:grpSpPr>
        <p:pic>
          <p:nvPicPr>
            <p:cNvPr id="186" name="Google Shape;203;p24" descr=""/>
            <p:cNvPicPr/>
            <p:nvPr/>
          </p:nvPicPr>
          <p:blipFill>
            <a:blip r:embed="rId6"/>
            <a:stretch/>
          </p:blipFill>
          <p:spPr>
            <a:xfrm>
              <a:off x="6013800" y="3408840"/>
              <a:ext cx="978120" cy="651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7" name="Google Shape;204;p24" descr=""/>
            <p:cNvPicPr/>
            <p:nvPr/>
          </p:nvPicPr>
          <p:blipFill>
            <a:blip r:embed="rId7"/>
            <a:stretch/>
          </p:blipFill>
          <p:spPr>
            <a:xfrm>
              <a:off x="6994080" y="3428640"/>
              <a:ext cx="978120" cy="651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8" name="Google Shape;205;p24" descr=""/>
            <p:cNvPicPr/>
            <p:nvPr/>
          </p:nvPicPr>
          <p:blipFill>
            <a:blip r:embed="rId8"/>
            <a:stretch/>
          </p:blipFill>
          <p:spPr>
            <a:xfrm>
              <a:off x="8013600" y="3428640"/>
              <a:ext cx="978120" cy="651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9" name="Google Shape;206;p24" descr=""/>
            <p:cNvPicPr/>
            <p:nvPr/>
          </p:nvPicPr>
          <p:blipFill>
            <a:blip r:embed="rId9"/>
            <a:stretch/>
          </p:blipFill>
          <p:spPr>
            <a:xfrm>
              <a:off x="8993880" y="3428640"/>
              <a:ext cx="978120" cy="651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0" name="Google Shape;207;p24" descr=""/>
            <p:cNvPicPr/>
            <p:nvPr/>
          </p:nvPicPr>
          <p:blipFill>
            <a:blip r:embed="rId10"/>
            <a:stretch/>
          </p:blipFill>
          <p:spPr>
            <a:xfrm>
              <a:off x="5948280" y="4030560"/>
              <a:ext cx="978120" cy="651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1" name="Google Shape;208;p24" descr=""/>
            <p:cNvPicPr/>
            <p:nvPr/>
          </p:nvPicPr>
          <p:blipFill>
            <a:blip r:embed="rId11"/>
            <a:stretch/>
          </p:blipFill>
          <p:spPr>
            <a:xfrm>
              <a:off x="6994080" y="4030560"/>
              <a:ext cx="978120" cy="651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2" name="Google Shape;209;p24" descr=""/>
            <p:cNvPicPr/>
            <p:nvPr/>
          </p:nvPicPr>
          <p:blipFill>
            <a:blip r:embed="rId12"/>
            <a:stretch/>
          </p:blipFill>
          <p:spPr>
            <a:xfrm>
              <a:off x="8013600" y="4030560"/>
              <a:ext cx="978120" cy="651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3" name="Google Shape;210;p24" descr=""/>
            <p:cNvPicPr/>
            <p:nvPr/>
          </p:nvPicPr>
          <p:blipFill>
            <a:blip r:embed="rId13"/>
            <a:stretch/>
          </p:blipFill>
          <p:spPr>
            <a:xfrm>
              <a:off x="8993880" y="4030560"/>
              <a:ext cx="978120" cy="651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4" name="Google Shape;211;p24" descr=""/>
            <p:cNvPicPr/>
            <p:nvPr/>
          </p:nvPicPr>
          <p:blipFill>
            <a:blip r:embed="rId14"/>
            <a:stretch/>
          </p:blipFill>
          <p:spPr>
            <a:xfrm>
              <a:off x="9974160" y="3428640"/>
              <a:ext cx="978120" cy="6512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5" name="Google Shape;212;p24" descr=""/>
            <p:cNvPicPr/>
            <p:nvPr/>
          </p:nvPicPr>
          <p:blipFill>
            <a:blip r:embed="rId15"/>
            <a:stretch/>
          </p:blipFill>
          <p:spPr>
            <a:xfrm>
              <a:off x="9974160" y="4030560"/>
              <a:ext cx="978120" cy="6512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96" name="Group 7"/>
          <p:cNvGrpSpPr/>
          <p:nvPr/>
        </p:nvGrpSpPr>
        <p:grpSpPr>
          <a:xfrm>
            <a:off x="6229800" y="4998600"/>
            <a:ext cx="4546080" cy="1067040"/>
            <a:chOff x="6229800" y="4998600"/>
            <a:chExt cx="4546080" cy="1067040"/>
          </a:xfrm>
        </p:grpSpPr>
        <p:pic>
          <p:nvPicPr>
            <p:cNvPr id="197" name="Google Shape;214;p24" descr=""/>
            <p:cNvPicPr/>
            <p:nvPr/>
          </p:nvPicPr>
          <p:blipFill>
            <a:blip r:embed="rId16"/>
            <a:stretch/>
          </p:blipFill>
          <p:spPr>
            <a:xfrm>
              <a:off x="6229800" y="5029920"/>
              <a:ext cx="735480" cy="1035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8" name="Google Shape;215;p24" descr=""/>
            <p:cNvPicPr/>
            <p:nvPr/>
          </p:nvPicPr>
          <p:blipFill>
            <a:blip r:embed="rId17"/>
            <a:stretch/>
          </p:blipFill>
          <p:spPr>
            <a:xfrm>
              <a:off x="7176240" y="5029920"/>
              <a:ext cx="735480" cy="1035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9" name="Google Shape;216;p24" descr=""/>
            <p:cNvPicPr/>
            <p:nvPr/>
          </p:nvPicPr>
          <p:blipFill>
            <a:blip r:embed="rId18"/>
            <a:stretch/>
          </p:blipFill>
          <p:spPr>
            <a:xfrm>
              <a:off x="8123040" y="5029920"/>
              <a:ext cx="735480" cy="1035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00" name="Google Shape;217;p24" descr=""/>
            <p:cNvPicPr/>
            <p:nvPr/>
          </p:nvPicPr>
          <p:blipFill>
            <a:blip r:embed="rId19"/>
            <a:stretch/>
          </p:blipFill>
          <p:spPr>
            <a:xfrm>
              <a:off x="9069480" y="5010120"/>
              <a:ext cx="735480" cy="1035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01" name="Google Shape;218;p24" descr=""/>
            <p:cNvPicPr/>
            <p:nvPr/>
          </p:nvPicPr>
          <p:blipFill>
            <a:blip r:embed="rId20"/>
            <a:stretch/>
          </p:blipFill>
          <p:spPr>
            <a:xfrm>
              <a:off x="10040400" y="4998600"/>
              <a:ext cx="735480" cy="103572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37" dur="indefinite" restart="never" nodeType="tmRoot">
          <p:childTnLst>
            <p:seq>
              <p:cTn id="38" dur="indefinite" nodeType="mainSeq">
                <p:childTnLst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1261800" y="883440"/>
            <a:ext cx="9690480" cy="119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br/>
            <a:br/>
            <a:br/>
            <a:br/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Okay, so how about the largest animal that lives near {}?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03" name="Google Shape;224;p25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261800" y="91440"/>
            <a:ext cx="9690480" cy="160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{}…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05" name="Google Shape;231;p2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grpSp>
        <p:nvGrpSpPr>
          <p:cNvPr id="206" name="Group 2"/>
          <p:cNvGrpSpPr/>
          <p:nvPr/>
        </p:nvGrpSpPr>
        <p:grpSpPr>
          <a:xfrm>
            <a:off x="3419280" y="3921120"/>
            <a:ext cx="4830120" cy="695160"/>
            <a:chOff x="3419280" y="3921120"/>
            <a:chExt cx="4830120" cy="695160"/>
          </a:xfrm>
        </p:grpSpPr>
        <p:pic>
          <p:nvPicPr>
            <p:cNvPr id="207" name="Google Shape;235;p26" descr=""/>
            <p:cNvPicPr/>
            <p:nvPr/>
          </p:nvPicPr>
          <p:blipFill>
            <a:blip r:embed="rId2"/>
            <a:stretch/>
          </p:blipFill>
          <p:spPr>
            <a:xfrm>
              <a:off x="3419280" y="3921120"/>
              <a:ext cx="630000" cy="548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08" name="Google Shape;236;p26" descr=""/>
            <p:cNvPicPr/>
            <p:nvPr/>
          </p:nvPicPr>
          <p:blipFill>
            <a:blip r:embed="rId3"/>
            <a:srcRect l="0" t="23041" r="0" b="11376"/>
            <a:stretch/>
          </p:blipFill>
          <p:spPr>
            <a:xfrm>
              <a:off x="5077800" y="3948480"/>
              <a:ext cx="1019520" cy="6678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09" name="Google Shape;237;p26" descr=""/>
            <p:cNvPicPr/>
            <p:nvPr/>
          </p:nvPicPr>
          <p:blipFill>
            <a:blip r:embed="rId4"/>
            <a:srcRect l="0" t="10711" r="36880" b="52859"/>
            <a:stretch/>
          </p:blipFill>
          <p:spPr>
            <a:xfrm>
              <a:off x="7001280" y="3948480"/>
              <a:ext cx="1248120" cy="55908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10" name="Google Shape;238;p26" descr=""/>
          <p:cNvPicPr/>
          <p:nvPr/>
        </p:nvPicPr>
        <p:blipFill>
          <a:blip r:embed="rId5"/>
          <a:stretch/>
        </p:blipFill>
        <p:spPr>
          <a:xfrm>
            <a:off x="2340360" y="5798520"/>
            <a:ext cx="6074640" cy="816840"/>
          </a:xfrm>
          <a:prstGeom prst="rect">
            <a:avLst/>
          </a:prstGeom>
          <a:ln>
            <a:noFill/>
          </a:ln>
        </p:spPr>
      </p:pic>
      <p:sp>
        <p:nvSpPr>
          <p:cNvPr id="211" name="CustomShape 3"/>
          <p:cNvSpPr/>
          <p:nvPr/>
        </p:nvSpPr>
        <p:spPr>
          <a:xfrm>
            <a:off x="1645920" y="2103120"/>
            <a:ext cx="740484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Weighs in at {} kg…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2" name="CustomShape 4"/>
          <p:cNvSpPr/>
          <p:nvPr/>
        </p:nvSpPr>
        <p:spPr>
          <a:xfrm>
            <a:off x="2560320" y="3159000"/>
            <a:ext cx="2010240" cy="40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plant,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3" name="CustomShape 5"/>
          <p:cNvSpPr/>
          <p:nvPr/>
        </p:nvSpPr>
        <p:spPr>
          <a:xfrm>
            <a:off x="1645920" y="5283360"/>
            <a:ext cx="685620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has an extinction threat level of {}.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4" name="CustomShape 6"/>
          <p:cNvSpPr/>
          <p:nvPr/>
        </p:nvSpPr>
        <p:spPr>
          <a:xfrm>
            <a:off x="1737360" y="2560320"/>
            <a:ext cx="137016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eats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5" name="CustomShape 7"/>
          <p:cNvSpPr/>
          <p:nvPr/>
        </p:nvSpPr>
        <p:spPr>
          <a:xfrm>
            <a:off x="4663440" y="3159000"/>
            <a:ext cx="191880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meat,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6" name="CustomShape 8"/>
          <p:cNvSpPr/>
          <p:nvPr/>
        </p:nvSpPr>
        <p:spPr>
          <a:xfrm>
            <a:off x="6758280" y="3130200"/>
            <a:ext cx="260388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How about the second largest animal near {}?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18" name="Google Shape;244;p27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261800" y="91440"/>
            <a:ext cx="9690480" cy="160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{}…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20" name="Google Shape;231;p2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grpSp>
        <p:nvGrpSpPr>
          <p:cNvPr id="221" name="Group 2"/>
          <p:cNvGrpSpPr/>
          <p:nvPr/>
        </p:nvGrpSpPr>
        <p:grpSpPr>
          <a:xfrm>
            <a:off x="3419280" y="3921120"/>
            <a:ext cx="4830120" cy="695160"/>
            <a:chOff x="3419280" y="3921120"/>
            <a:chExt cx="4830120" cy="695160"/>
          </a:xfrm>
        </p:grpSpPr>
        <p:pic>
          <p:nvPicPr>
            <p:cNvPr id="222" name="Google Shape;235;p26" descr=""/>
            <p:cNvPicPr/>
            <p:nvPr/>
          </p:nvPicPr>
          <p:blipFill>
            <a:blip r:embed="rId2"/>
            <a:stretch/>
          </p:blipFill>
          <p:spPr>
            <a:xfrm>
              <a:off x="3419280" y="3921120"/>
              <a:ext cx="630000" cy="548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3" name="Google Shape;236;p26" descr=""/>
            <p:cNvPicPr/>
            <p:nvPr/>
          </p:nvPicPr>
          <p:blipFill>
            <a:blip r:embed="rId3"/>
            <a:srcRect l="0" t="23041" r="0" b="11376"/>
            <a:stretch/>
          </p:blipFill>
          <p:spPr>
            <a:xfrm>
              <a:off x="5077800" y="3948480"/>
              <a:ext cx="1019520" cy="6678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4" name="Google Shape;237;p26" descr=""/>
            <p:cNvPicPr/>
            <p:nvPr/>
          </p:nvPicPr>
          <p:blipFill>
            <a:blip r:embed="rId4"/>
            <a:srcRect l="0" t="10711" r="36880" b="52859"/>
            <a:stretch/>
          </p:blipFill>
          <p:spPr>
            <a:xfrm>
              <a:off x="7001280" y="3948480"/>
              <a:ext cx="1248120" cy="55908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25" name="Google Shape;238;p26" descr=""/>
          <p:cNvPicPr/>
          <p:nvPr/>
        </p:nvPicPr>
        <p:blipFill>
          <a:blip r:embed="rId5"/>
          <a:stretch/>
        </p:blipFill>
        <p:spPr>
          <a:xfrm>
            <a:off x="2340360" y="5798520"/>
            <a:ext cx="6074640" cy="816840"/>
          </a:xfrm>
          <a:prstGeom prst="rect">
            <a:avLst/>
          </a:prstGeom>
          <a:ln>
            <a:noFill/>
          </a:ln>
        </p:spPr>
      </p:pic>
      <p:sp>
        <p:nvSpPr>
          <p:cNvPr id="226" name="CustomShape 3"/>
          <p:cNvSpPr/>
          <p:nvPr/>
        </p:nvSpPr>
        <p:spPr>
          <a:xfrm>
            <a:off x="1645920" y="2103120"/>
            <a:ext cx="740484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Weighs in at {} kg…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2560320" y="3159000"/>
            <a:ext cx="2010240" cy="40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plant,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28" name="CustomShape 5"/>
          <p:cNvSpPr/>
          <p:nvPr/>
        </p:nvSpPr>
        <p:spPr>
          <a:xfrm>
            <a:off x="1645920" y="5283360"/>
            <a:ext cx="685620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has an extinction threat level of {}.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29" name="CustomShape 6"/>
          <p:cNvSpPr/>
          <p:nvPr/>
        </p:nvSpPr>
        <p:spPr>
          <a:xfrm>
            <a:off x="1737360" y="2560320"/>
            <a:ext cx="137016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eats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30" name="CustomShape 7"/>
          <p:cNvSpPr/>
          <p:nvPr/>
        </p:nvSpPr>
        <p:spPr>
          <a:xfrm>
            <a:off x="4663440" y="3159000"/>
            <a:ext cx="191880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meat,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31" name="CustomShape 8"/>
          <p:cNvSpPr/>
          <p:nvPr/>
        </p:nvSpPr>
        <p:spPr>
          <a:xfrm>
            <a:off x="6758280" y="3130200"/>
            <a:ext cx="260388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1261800" y="262440"/>
            <a:ext cx="9690480" cy="156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Those are some big animals! But what about the largest predator?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33" name="Google Shape;264;p29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234" name="CustomShape 2"/>
          <p:cNvSpPr/>
          <p:nvPr/>
        </p:nvSpPr>
        <p:spPr>
          <a:xfrm>
            <a:off x="5207400" y="6416280"/>
            <a:ext cx="592272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Note: A predator is an animal that eats other animals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1261800" y="91440"/>
            <a:ext cx="9690480" cy="160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{}…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36" name="Google Shape;231;p2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grpSp>
        <p:nvGrpSpPr>
          <p:cNvPr id="237" name="Group 2"/>
          <p:cNvGrpSpPr/>
          <p:nvPr/>
        </p:nvGrpSpPr>
        <p:grpSpPr>
          <a:xfrm>
            <a:off x="3419280" y="3921120"/>
            <a:ext cx="4830120" cy="695160"/>
            <a:chOff x="3419280" y="3921120"/>
            <a:chExt cx="4830120" cy="695160"/>
          </a:xfrm>
        </p:grpSpPr>
        <p:pic>
          <p:nvPicPr>
            <p:cNvPr id="238" name="Google Shape;235;p26" descr=""/>
            <p:cNvPicPr/>
            <p:nvPr/>
          </p:nvPicPr>
          <p:blipFill>
            <a:blip r:embed="rId2"/>
            <a:stretch/>
          </p:blipFill>
          <p:spPr>
            <a:xfrm>
              <a:off x="3419280" y="3921120"/>
              <a:ext cx="630000" cy="548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9" name="Google Shape;236;p26" descr=""/>
            <p:cNvPicPr/>
            <p:nvPr/>
          </p:nvPicPr>
          <p:blipFill>
            <a:blip r:embed="rId3"/>
            <a:srcRect l="0" t="23041" r="0" b="11376"/>
            <a:stretch/>
          </p:blipFill>
          <p:spPr>
            <a:xfrm>
              <a:off x="5077800" y="3948480"/>
              <a:ext cx="1019520" cy="6678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0" name="Google Shape;237;p26" descr=""/>
            <p:cNvPicPr/>
            <p:nvPr/>
          </p:nvPicPr>
          <p:blipFill>
            <a:blip r:embed="rId4"/>
            <a:srcRect l="0" t="10711" r="36880" b="52859"/>
            <a:stretch/>
          </p:blipFill>
          <p:spPr>
            <a:xfrm>
              <a:off x="7001280" y="3948480"/>
              <a:ext cx="1248120" cy="55908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41" name="Google Shape;238;p26" descr=""/>
          <p:cNvPicPr/>
          <p:nvPr/>
        </p:nvPicPr>
        <p:blipFill>
          <a:blip r:embed="rId5"/>
          <a:stretch/>
        </p:blipFill>
        <p:spPr>
          <a:xfrm>
            <a:off x="2340360" y="5798520"/>
            <a:ext cx="6074640" cy="816840"/>
          </a:xfrm>
          <a:prstGeom prst="rect">
            <a:avLst/>
          </a:prstGeom>
          <a:ln>
            <a:noFill/>
          </a:ln>
        </p:spPr>
      </p:pic>
      <p:sp>
        <p:nvSpPr>
          <p:cNvPr id="242" name="CustomShape 3"/>
          <p:cNvSpPr/>
          <p:nvPr/>
        </p:nvSpPr>
        <p:spPr>
          <a:xfrm>
            <a:off x="1645920" y="2103120"/>
            <a:ext cx="740484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Weighs in at {} kg…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3" name="CustomShape 4"/>
          <p:cNvSpPr/>
          <p:nvPr/>
        </p:nvSpPr>
        <p:spPr>
          <a:xfrm>
            <a:off x="2560320" y="3159000"/>
            <a:ext cx="2010240" cy="40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plant,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4" name="CustomShape 5"/>
          <p:cNvSpPr/>
          <p:nvPr/>
        </p:nvSpPr>
        <p:spPr>
          <a:xfrm>
            <a:off x="1645920" y="5283360"/>
            <a:ext cx="685620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has an extinction threat level of {}.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5" name="CustomShape 6"/>
          <p:cNvSpPr/>
          <p:nvPr/>
        </p:nvSpPr>
        <p:spPr>
          <a:xfrm>
            <a:off x="1737360" y="2560320"/>
            <a:ext cx="137016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eats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6" name="CustomShape 7"/>
          <p:cNvSpPr/>
          <p:nvPr/>
        </p:nvSpPr>
        <p:spPr>
          <a:xfrm>
            <a:off x="4663440" y="3159000"/>
            <a:ext cx="191880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meat,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7" name="CustomShape 8"/>
          <p:cNvSpPr/>
          <p:nvPr/>
        </p:nvSpPr>
        <p:spPr>
          <a:xfrm>
            <a:off x="6758280" y="3130200"/>
            <a:ext cx="260388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And the second largest predator?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49" name="Google Shape;285;p31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1261800" y="91440"/>
            <a:ext cx="9690480" cy="160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{}…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51" name="Google Shape;231;p2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grpSp>
        <p:nvGrpSpPr>
          <p:cNvPr id="252" name="Group 2"/>
          <p:cNvGrpSpPr/>
          <p:nvPr/>
        </p:nvGrpSpPr>
        <p:grpSpPr>
          <a:xfrm>
            <a:off x="3419280" y="3921120"/>
            <a:ext cx="4830120" cy="695160"/>
            <a:chOff x="3419280" y="3921120"/>
            <a:chExt cx="4830120" cy="695160"/>
          </a:xfrm>
        </p:grpSpPr>
        <p:pic>
          <p:nvPicPr>
            <p:cNvPr id="253" name="Google Shape;235;p26" descr=""/>
            <p:cNvPicPr/>
            <p:nvPr/>
          </p:nvPicPr>
          <p:blipFill>
            <a:blip r:embed="rId2"/>
            <a:stretch/>
          </p:blipFill>
          <p:spPr>
            <a:xfrm>
              <a:off x="3419280" y="3921120"/>
              <a:ext cx="630000" cy="548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4" name="Google Shape;236;p26" descr=""/>
            <p:cNvPicPr/>
            <p:nvPr/>
          </p:nvPicPr>
          <p:blipFill>
            <a:blip r:embed="rId3"/>
            <a:srcRect l="0" t="23041" r="0" b="11376"/>
            <a:stretch/>
          </p:blipFill>
          <p:spPr>
            <a:xfrm>
              <a:off x="5077800" y="3948480"/>
              <a:ext cx="1019520" cy="6678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5" name="Google Shape;237;p26" descr=""/>
            <p:cNvPicPr/>
            <p:nvPr/>
          </p:nvPicPr>
          <p:blipFill>
            <a:blip r:embed="rId4"/>
            <a:srcRect l="0" t="10711" r="36880" b="52859"/>
            <a:stretch/>
          </p:blipFill>
          <p:spPr>
            <a:xfrm>
              <a:off x="7001280" y="3948480"/>
              <a:ext cx="1248120" cy="55908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56" name="Google Shape;238;p26" descr=""/>
          <p:cNvPicPr/>
          <p:nvPr/>
        </p:nvPicPr>
        <p:blipFill>
          <a:blip r:embed="rId5"/>
          <a:stretch/>
        </p:blipFill>
        <p:spPr>
          <a:xfrm>
            <a:off x="2340360" y="5798520"/>
            <a:ext cx="6074640" cy="816840"/>
          </a:xfrm>
          <a:prstGeom prst="rect">
            <a:avLst/>
          </a:prstGeom>
          <a:ln>
            <a:noFill/>
          </a:ln>
        </p:spPr>
      </p:pic>
      <p:sp>
        <p:nvSpPr>
          <p:cNvPr id="257" name="CustomShape 3"/>
          <p:cNvSpPr/>
          <p:nvPr/>
        </p:nvSpPr>
        <p:spPr>
          <a:xfrm>
            <a:off x="1645920" y="2103120"/>
            <a:ext cx="740484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Weighs in at {} kg…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8" name="CustomShape 4"/>
          <p:cNvSpPr/>
          <p:nvPr/>
        </p:nvSpPr>
        <p:spPr>
          <a:xfrm>
            <a:off x="2560320" y="3159000"/>
            <a:ext cx="2010240" cy="40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plant,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59" name="CustomShape 5"/>
          <p:cNvSpPr/>
          <p:nvPr/>
        </p:nvSpPr>
        <p:spPr>
          <a:xfrm>
            <a:off x="1645920" y="5283360"/>
            <a:ext cx="685620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has an extinction threat level of {}.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60" name="CustomShape 6"/>
          <p:cNvSpPr/>
          <p:nvPr/>
        </p:nvSpPr>
        <p:spPr>
          <a:xfrm>
            <a:off x="1737360" y="2560320"/>
            <a:ext cx="137016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eats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61" name="CustomShape 7"/>
          <p:cNvSpPr/>
          <p:nvPr/>
        </p:nvSpPr>
        <p:spPr>
          <a:xfrm>
            <a:off x="4663440" y="3159000"/>
            <a:ext cx="191880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meat,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62" name="CustomShape 8"/>
          <p:cNvSpPr/>
          <p:nvPr/>
        </p:nvSpPr>
        <p:spPr>
          <a:xfrm>
            <a:off x="6758280" y="3130200"/>
            <a:ext cx="2603880" cy="3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143280" y="-78120"/>
            <a:ext cx="11016360" cy="180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Here are some pictures of the other large animals that live near {}. Can you name them? 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64" name="Google Shape;305;p33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3" dur="indefinite" restart="never" nodeType="tmRoot">
          <p:childTnLst>
            <p:seq>
              <p:cTn id="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19;p16" descr=""/>
          <p:cNvPicPr/>
          <p:nvPr/>
        </p:nvPicPr>
        <p:blipFill>
          <a:blip r:embed="rId1"/>
          <a:stretch/>
        </p:blipFill>
        <p:spPr>
          <a:xfrm>
            <a:off x="1024920" y="0"/>
            <a:ext cx="9141840" cy="685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316;p34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266" name="CustomShape 1"/>
          <p:cNvSpPr/>
          <p:nvPr/>
        </p:nvSpPr>
        <p:spPr>
          <a:xfrm>
            <a:off x="318960" y="307080"/>
            <a:ext cx="339516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4042440" y="307080"/>
            <a:ext cx="354600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CustomShape 3"/>
          <p:cNvSpPr/>
          <p:nvPr/>
        </p:nvSpPr>
        <p:spPr>
          <a:xfrm>
            <a:off x="7693200" y="307080"/>
            <a:ext cx="354600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9" name="CustomShape 4"/>
          <p:cNvSpPr/>
          <p:nvPr/>
        </p:nvSpPr>
        <p:spPr>
          <a:xfrm>
            <a:off x="197280" y="3630960"/>
            <a:ext cx="364896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0" name="CustomShape 5"/>
          <p:cNvSpPr/>
          <p:nvPr/>
        </p:nvSpPr>
        <p:spPr>
          <a:xfrm>
            <a:off x="4042440" y="3630960"/>
            <a:ext cx="364896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1" name="CustomShape 6"/>
          <p:cNvSpPr/>
          <p:nvPr/>
        </p:nvSpPr>
        <p:spPr>
          <a:xfrm>
            <a:off x="7859520" y="3630960"/>
            <a:ext cx="339516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1246320" y="59076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But in the past, there were many more animals that lived near {} 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73" name="Google Shape;334;p35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7" dur="indefinite" restart="never" nodeType="tmRoot">
          <p:childTnLst>
            <p:seq>
              <p:cTn id="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1089000" y="731520"/>
            <a:ext cx="7322040" cy="69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 was the largest. 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75" name="Google Shape;341;p3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grpSp>
        <p:nvGrpSpPr>
          <p:cNvPr id="276" name="Group 2"/>
          <p:cNvGrpSpPr/>
          <p:nvPr/>
        </p:nvGrpSpPr>
        <p:grpSpPr>
          <a:xfrm>
            <a:off x="3398040" y="4789800"/>
            <a:ext cx="4830120" cy="695160"/>
            <a:chOff x="3398040" y="4789800"/>
            <a:chExt cx="4830120" cy="695160"/>
          </a:xfrm>
        </p:grpSpPr>
        <p:pic>
          <p:nvPicPr>
            <p:cNvPr id="277" name="Google Shape;345;p36" descr=""/>
            <p:cNvPicPr/>
            <p:nvPr/>
          </p:nvPicPr>
          <p:blipFill>
            <a:blip r:embed="rId2"/>
            <a:stretch/>
          </p:blipFill>
          <p:spPr>
            <a:xfrm>
              <a:off x="3398040" y="4789800"/>
              <a:ext cx="630000" cy="548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78" name="Google Shape;346;p36" descr=""/>
            <p:cNvPicPr/>
            <p:nvPr/>
          </p:nvPicPr>
          <p:blipFill>
            <a:blip r:embed="rId3"/>
            <a:srcRect l="0" t="23041" r="0" b="11376"/>
            <a:stretch/>
          </p:blipFill>
          <p:spPr>
            <a:xfrm>
              <a:off x="5056560" y="4817160"/>
              <a:ext cx="1019520" cy="6678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79" name="Google Shape;347;p36" descr=""/>
            <p:cNvPicPr/>
            <p:nvPr/>
          </p:nvPicPr>
          <p:blipFill>
            <a:blip r:embed="rId4"/>
            <a:srcRect l="0" t="10711" r="36880" b="52859"/>
            <a:stretch/>
          </p:blipFill>
          <p:spPr>
            <a:xfrm>
              <a:off x="6980040" y="4817160"/>
              <a:ext cx="1248120" cy="559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80" name="CustomShape 3"/>
          <p:cNvSpPr/>
          <p:nvPr/>
        </p:nvSpPr>
        <p:spPr>
          <a:xfrm>
            <a:off x="1371600" y="2286000"/>
            <a:ext cx="2285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CustomShape 4"/>
          <p:cNvSpPr/>
          <p:nvPr/>
        </p:nvSpPr>
        <p:spPr>
          <a:xfrm>
            <a:off x="1554480" y="2560320"/>
            <a:ext cx="5668920" cy="68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This giant weighed in at {} kg</a:t>
            </a:r>
            <a:br/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ate...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2377440" y="4114800"/>
            <a:ext cx="21942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4754880" y="4114800"/>
            <a:ext cx="210276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4" name="CustomShape 7"/>
          <p:cNvSpPr/>
          <p:nvPr/>
        </p:nvSpPr>
        <p:spPr>
          <a:xfrm>
            <a:off x="6766560" y="4114800"/>
            <a:ext cx="566892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, 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1246320" y="59076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And the largest predator that is no longer here was..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86" name="Google Shape;353;p37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1" dur="indefinite" restart="never" nodeType="tmRoot">
          <p:childTnLst>
            <p:seq>
              <p:cTn id="8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1089000" y="731520"/>
            <a:ext cx="7322040" cy="69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{} was the largest. 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88" name="Google Shape;341;p3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grpSp>
        <p:nvGrpSpPr>
          <p:cNvPr id="289" name="Group 2"/>
          <p:cNvGrpSpPr/>
          <p:nvPr/>
        </p:nvGrpSpPr>
        <p:grpSpPr>
          <a:xfrm>
            <a:off x="3398040" y="4789800"/>
            <a:ext cx="4830120" cy="695160"/>
            <a:chOff x="3398040" y="4789800"/>
            <a:chExt cx="4830120" cy="695160"/>
          </a:xfrm>
        </p:grpSpPr>
        <p:pic>
          <p:nvPicPr>
            <p:cNvPr id="290" name="Google Shape;345;p36" descr=""/>
            <p:cNvPicPr/>
            <p:nvPr/>
          </p:nvPicPr>
          <p:blipFill>
            <a:blip r:embed="rId2"/>
            <a:stretch/>
          </p:blipFill>
          <p:spPr>
            <a:xfrm>
              <a:off x="3398040" y="4789800"/>
              <a:ext cx="630000" cy="548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1" name="Google Shape;346;p36" descr=""/>
            <p:cNvPicPr/>
            <p:nvPr/>
          </p:nvPicPr>
          <p:blipFill>
            <a:blip r:embed="rId3"/>
            <a:srcRect l="0" t="23041" r="0" b="11376"/>
            <a:stretch/>
          </p:blipFill>
          <p:spPr>
            <a:xfrm>
              <a:off x="5056560" y="4817160"/>
              <a:ext cx="1019520" cy="6678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2" name="Google Shape;347;p36" descr=""/>
            <p:cNvPicPr/>
            <p:nvPr/>
          </p:nvPicPr>
          <p:blipFill>
            <a:blip r:embed="rId4"/>
            <a:srcRect l="0" t="10711" r="36880" b="52859"/>
            <a:stretch/>
          </p:blipFill>
          <p:spPr>
            <a:xfrm>
              <a:off x="6980040" y="4817160"/>
              <a:ext cx="1248120" cy="559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93" name="CustomShape 3"/>
          <p:cNvSpPr/>
          <p:nvPr/>
        </p:nvSpPr>
        <p:spPr>
          <a:xfrm>
            <a:off x="1371600" y="2286000"/>
            <a:ext cx="2285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4"/>
          <p:cNvSpPr/>
          <p:nvPr/>
        </p:nvSpPr>
        <p:spPr>
          <a:xfrm>
            <a:off x="1554480" y="2560320"/>
            <a:ext cx="5668920" cy="68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This giant weighed in at {} kg</a:t>
            </a:r>
            <a:br/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and ate...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95" name="CustomShape 5"/>
          <p:cNvSpPr/>
          <p:nvPr/>
        </p:nvSpPr>
        <p:spPr>
          <a:xfrm>
            <a:off x="2377440" y="4114800"/>
            <a:ext cx="21942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plants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96" name="CustomShape 6"/>
          <p:cNvSpPr/>
          <p:nvPr/>
        </p:nvSpPr>
        <p:spPr>
          <a:xfrm>
            <a:off x="4754880" y="4114800"/>
            <a:ext cx="210276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{}% of meat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97" name="CustomShape 7"/>
          <p:cNvSpPr/>
          <p:nvPr/>
        </p:nvSpPr>
        <p:spPr>
          <a:xfrm>
            <a:off x="6766560" y="4114800"/>
            <a:ext cx="566892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, and {}% of insects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1246320" y="59076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Here is a selection of animals that used to live near {}</a:t>
            </a:r>
            <a:endParaRPr b="0" lang="en-US" sz="3959" spc="-1" strike="noStrike">
              <a:latin typeface="Arial"/>
            </a:endParaRPr>
          </a:p>
        </p:txBody>
      </p:sp>
      <p:pic>
        <p:nvPicPr>
          <p:cNvPr id="299" name="Google Shape;372;p39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5" dur="indefinite" restart="never" nodeType="tmRoot">
          <p:childTnLst>
            <p:seq>
              <p:cTn id="8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77;p40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301" name="CustomShape 1"/>
          <p:cNvSpPr/>
          <p:nvPr/>
        </p:nvSpPr>
        <p:spPr>
          <a:xfrm>
            <a:off x="189720" y="307080"/>
            <a:ext cx="372708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4056120" y="307080"/>
            <a:ext cx="351144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3" name="CustomShape 3"/>
          <p:cNvSpPr/>
          <p:nvPr/>
        </p:nvSpPr>
        <p:spPr>
          <a:xfrm>
            <a:off x="7706520" y="307080"/>
            <a:ext cx="351144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4" name="CustomShape 4"/>
          <p:cNvSpPr/>
          <p:nvPr/>
        </p:nvSpPr>
        <p:spPr>
          <a:xfrm>
            <a:off x="318960" y="3630960"/>
            <a:ext cx="334296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CustomShape 5"/>
          <p:cNvSpPr/>
          <p:nvPr/>
        </p:nvSpPr>
        <p:spPr>
          <a:xfrm>
            <a:off x="3976920" y="3630960"/>
            <a:ext cx="372708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CustomShape 6"/>
          <p:cNvSpPr/>
          <p:nvPr/>
        </p:nvSpPr>
        <p:spPr>
          <a:xfrm>
            <a:off x="7602120" y="3630960"/>
            <a:ext cx="365256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{}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1246320" y="59076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So, where do large animals live today?</a:t>
            </a:r>
            <a:br/>
            <a:endParaRPr b="0" lang="en-US" sz="3959" spc="-1" strike="noStrike">
              <a:latin typeface="Arial"/>
            </a:endParaRPr>
          </a:p>
        </p:txBody>
      </p:sp>
      <p:pic>
        <p:nvPicPr>
          <p:cNvPr id="308" name="Google Shape;396;p41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pic>
        <p:nvPicPr>
          <p:cNvPr id="309" name="Google Shape;397;p41" descr=""/>
          <p:cNvPicPr/>
          <p:nvPr/>
        </p:nvPicPr>
        <p:blipFill>
          <a:blip r:embed="rId2"/>
          <a:stretch/>
        </p:blipFill>
        <p:spPr>
          <a:xfrm>
            <a:off x="719280" y="2019600"/>
            <a:ext cx="8349120" cy="3330000"/>
          </a:xfrm>
          <a:prstGeom prst="rect">
            <a:avLst/>
          </a:prstGeom>
          <a:ln>
            <a:noFill/>
          </a:ln>
        </p:spPr>
      </p:pic>
      <p:pic>
        <p:nvPicPr>
          <p:cNvPr id="310" name="Google Shape;398;p41" descr=""/>
          <p:cNvPicPr/>
          <p:nvPr/>
        </p:nvPicPr>
        <p:blipFill>
          <a:blip r:embed="rId3"/>
          <a:stretch/>
        </p:blipFill>
        <p:spPr>
          <a:xfrm>
            <a:off x="9070920" y="2205360"/>
            <a:ext cx="1884960" cy="2958120"/>
          </a:xfrm>
          <a:prstGeom prst="rect">
            <a:avLst/>
          </a:prstGeom>
          <a:ln>
            <a:noFill/>
          </a:ln>
        </p:spPr>
      </p:pic>
      <p:sp>
        <p:nvSpPr>
          <p:cNvPr id="311" name="CustomShape 2"/>
          <p:cNvSpPr/>
          <p:nvPr/>
        </p:nvSpPr>
        <p:spPr>
          <a:xfrm>
            <a:off x="1261800" y="5537520"/>
            <a:ext cx="8593200" cy="93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The number of large animals (&gt;44.5kg or 100lbs) living today</a:t>
            </a:r>
            <a:endParaRPr b="0" lang="en-US" sz="2000" spc="-1" strike="noStrike">
              <a:latin typeface="Arial"/>
            </a:endParaRPr>
          </a:p>
          <a:p>
            <a:pPr marL="182880" indent="-7920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  <a:p>
            <a:pPr marL="182880" indent="-7920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  <a:p>
            <a:pPr marL="182880" indent="-7920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89" dur="indefinite" restart="never" nodeType="tmRoot">
          <p:childTnLst>
            <p:seq>
              <p:cTn id="9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1246320" y="59076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Across the whole world there were more large animals in the past</a:t>
            </a:r>
            <a:br/>
            <a:endParaRPr b="0" lang="en-US" sz="3959" spc="-1" strike="noStrike">
              <a:latin typeface="Arial"/>
            </a:endParaRPr>
          </a:p>
        </p:txBody>
      </p:sp>
      <p:pic>
        <p:nvPicPr>
          <p:cNvPr id="313" name="Google Shape;405;p42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pic>
        <p:nvPicPr>
          <p:cNvPr id="314" name="Google Shape;406;p42" descr=""/>
          <p:cNvPicPr/>
          <p:nvPr/>
        </p:nvPicPr>
        <p:blipFill>
          <a:blip r:embed="rId2"/>
          <a:stretch/>
        </p:blipFill>
        <p:spPr>
          <a:xfrm>
            <a:off x="980280" y="2169000"/>
            <a:ext cx="7729200" cy="3077640"/>
          </a:xfrm>
          <a:prstGeom prst="rect">
            <a:avLst/>
          </a:prstGeom>
          <a:ln>
            <a:noFill/>
          </a:ln>
        </p:spPr>
      </p:pic>
      <p:pic>
        <p:nvPicPr>
          <p:cNvPr id="315" name="Google Shape;407;p42" descr=""/>
          <p:cNvPicPr/>
          <p:nvPr/>
        </p:nvPicPr>
        <p:blipFill>
          <a:blip r:embed="rId3"/>
          <a:stretch/>
        </p:blipFill>
        <p:spPr>
          <a:xfrm>
            <a:off x="9070920" y="2205360"/>
            <a:ext cx="1884960" cy="2958120"/>
          </a:xfrm>
          <a:prstGeom prst="rect">
            <a:avLst/>
          </a:prstGeom>
          <a:ln>
            <a:noFill/>
          </a:ln>
        </p:spPr>
      </p:pic>
      <p:sp>
        <p:nvSpPr>
          <p:cNvPr id="316" name="CustomShape 2"/>
          <p:cNvSpPr/>
          <p:nvPr/>
        </p:nvSpPr>
        <p:spPr>
          <a:xfrm>
            <a:off x="1261800" y="5537520"/>
            <a:ext cx="8593200" cy="93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5000"/>
              </a:lnSpc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The number of large animals (&gt;44.5kg or 100lbs) living in the past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5000"/>
              </a:lnSpc>
              <a:spcBef>
                <a:spcPts val="1599"/>
              </a:spcBef>
            </a:pPr>
            <a:r>
              <a:rPr b="0" lang="en-US" sz="20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Where did most large animals live in the past?</a:t>
            </a:r>
            <a:endParaRPr b="0" lang="en-US" sz="2000" spc="-1" strike="noStrike">
              <a:latin typeface="Arial"/>
            </a:endParaRPr>
          </a:p>
          <a:p>
            <a:pPr marL="182880" indent="-7920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  <a:p>
            <a:pPr marL="182880" indent="-79200">
              <a:lnSpc>
                <a:spcPct val="95000"/>
              </a:lnSpc>
              <a:spcBef>
                <a:spcPts val="1599"/>
              </a:spcBef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CustomShape 1"/>
          <p:cNvSpPr/>
          <p:nvPr/>
        </p:nvSpPr>
        <p:spPr>
          <a:xfrm>
            <a:off x="1246320" y="59076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Today, the number of large animals is still falling</a:t>
            </a:r>
            <a:br/>
            <a:endParaRPr b="0" lang="en-US" sz="3959" spc="-1" strike="noStrike">
              <a:latin typeface="Arial"/>
            </a:endParaRPr>
          </a:p>
        </p:txBody>
      </p:sp>
      <p:pic>
        <p:nvPicPr>
          <p:cNvPr id="318" name="Google Shape;414;p43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319" name="CustomShape 2"/>
          <p:cNvSpPr/>
          <p:nvPr/>
        </p:nvSpPr>
        <p:spPr>
          <a:xfrm>
            <a:off x="331920" y="5469840"/>
            <a:ext cx="1069992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You can visit the WWF website </a:t>
            </a:r>
            <a:r>
              <a:rPr b="0" lang="en-US" sz="1800" spc="-1" strike="noStrike" u="sng">
                <a:solidFill>
                  <a:srgbClr val="ee7b08"/>
                </a:solidFill>
                <a:uFillTx/>
                <a:latin typeface="Century Schoolbook"/>
                <a:ea typeface="Century Schoolbook"/>
                <a:hlinkClick r:id="rId2"/>
              </a:rPr>
              <a:t>here</a:t>
            </a: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 to look through a list of all large animals that are endangered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20" name="Google Shape;416;p43" descr=""/>
          <p:cNvPicPr/>
          <p:nvPr/>
        </p:nvPicPr>
        <p:blipFill>
          <a:blip r:embed="rId3"/>
          <a:stretch/>
        </p:blipFill>
        <p:spPr>
          <a:xfrm>
            <a:off x="152280" y="2171880"/>
            <a:ext cx="10732680" cy="3036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3" dur="indefinite" restart="never" nodeType="tmRoot">
          <p:childTnLst>
            <p:seq>
              <p:cTn id="9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24;p17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140" name="CustomShape 1"/>
          <p:cNvSpPr/>
          <p:nvPr/>
        </p:nvSpPr>
        <p:spPr>
          <a:xfrm>
            <a:off x="8057520" y="9788400"/>
            <a:ext cx="97822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"/>
          <p:cNvSpPr/>
          <p:nvPr/>
        </p:nvSpPr>
        <p:spPr>
          <a:xfrm>
            <a:off x="273600" y="241560"/>
            <a:ext cx="7351200" cy="78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90000"/>
              </a:lnSpc>
            </a:pPr>
            <a:r>
              <a:rPr b="1" lang="en-US" sz="51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Where are you?</a:t>
            </a:r>
            <a:endParaRPr b="0" lang="en-US" sz="5100" spc="-1" strike="noStrike">
              <a:latin typeface="Arial"/>
            </a:endParaRPr>
          </a:p>
        </p:txBody>
      </p:sp>
      <p:pic>
        <p:nvPicPr>
          <p:cNvPr id="142" name="Google Shape;127;p17" descr=""/>
          <p:cNvPicPr/>
          <p:nvPr/>
        </p:nvPicPr>
        <p:blipFill>
          <a:blip r:embed="rId2"/>
          <a:stretch/>
        </p:blipFill>
        <p:spPr>
          <a:xfrm>
            <a:off x="4561200" y="1386720"/>
            <a:ext cx="6292440" cy="5168520"/>
          </a:xfrm>
          <a:prstGeom prst="rect">
            <a:avLst/>
          </a:prstGeom>
          <a:ln>
            <a:noFill/>
          </a:ln>
        </p:spPr>
      </p:pic>
      <p:sp>
        <p:nvSpPr>
          <p:cNvPr id="143" name="CustomShape 3"/>
          <p:cNvSpPr/>
          <p:nvPr/>
        </p:nvSpPr>
        <p:spPr>
          <a:xfrm>
            <a:off x="411120" y="3218040"/>
            <a:ext cx="4208400" cy="117792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chemeClr val="accent1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4"/>
          <p:cNvSpPr/>
          <p:nvPr/>
        </p:nvSpPr>
        <p:spPr>
          <a:xfrm>
            <a:off x="99360" y="2599200"/>
            <a:ext cx="2997720" cy="78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>
              <a:lnSpc>
                <a:spcPct val="95000"/>
              </a:lnSpc>
            </a:pPr>
            <a:r>
              <a:rPr b="0" lang="en-US" sz="34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Click here</a:t>
            </a:r>
            <a:endParaRPr b="0" lang="en-US" sz="34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CustomShape 1"/>
          <p:cNvSpPr/>
          <p:nvPr/>
        </p:nvSpPr>
        <p:spPr>
          <a:xfrm>
            <a:off x="1179720" y="245268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What things do you think you can do to help?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22" name="Google Shape;422;p44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5" dur="indefinite" restart="never" nodeType="tmRoot">
          <p:childTnLst>
            <p:seq>
              <p:cTn id="9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427;p45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324" name="CustomShape 1"/>
          <p:cNvSpPr/>
          <p:nvPr/>
        </p:nvSpPr>
        <p:spPr>
          <a:xfrm>
            <a:off x="1261800" y="1828800"/>
            <a:ext cx="859320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182880" indent="-180720" algn="just">
              <a:lnSpc>
                <a:spcPct val="95000"/>
              </a:lnSpc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Each pair of cards has one matching image.</a:t>
            </a:r>
            <a:endParaRPr b="0" lang="en-US" sz="2800" spc="-1" strike="noStrike">
              <a:latin typeface="Arial"/>
            </a:endParaRPr>
          </a:p>
          <a:p>
            <a:pPr marL="182880" indent="-38520" algn="just">
              <a:lnSpc>
                <a:spcPct val="95000"/>
              </a:lnSpc>
              <a:spcBef>
                <a:spcPts val="1599"/>
              </a:spcBef>
            </a:pPr>
            <a:endParaRPr b="0" lang="en-US" sz="2800" spc="-1" strike="noStrike">
              <a:latin typeface="Arial"/>
            </a:endParaRPr>
          </a:p>
          <a:p>
            <a:pPr marL="182880" indent="-180720" algn="just">
              <a:lnSpc>
                <a:spcPct val="95000"/>
              </a:lnSpc>
              <a:spcBef>
                <a:spcPts val="1599"/>
              </a:spcBef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The first person to raise their hand, can answer which image is the same. </a:t>
            </a:r>
            <a:endParaRPr b="0" lang="en-US" sz="2800" spc="-1" strike="noStrike">
              <a:latin typeface="Arial"/>
            </a:endParaRPr>
          </a:p>
          <a:p>
            <a:pPr marL="182880" indent="-38520" algn="just">
              <a:lnSpc>
                <a:spcPct val="95000"/>
              </a:lnSpc>
              <a:spcBef>
                <a:spcPts val="1599"/>
              </a:spcBef>
            </a:pPr>
            <a:endParaRPr b="0" lang="en-US" sz="2800" spc="-1" strike="noStrike">
              <a:latin typeface="Arial"/>
            </a:endParaRPr>
          </a:p>
          <a:p>
            <a:pPr marL="182880" indent="-180720" algn="just">
              <a:lnSpc>
                <a:spcPct val="95000"/>
              </a:lnSpc>
              <a:spcBef>
                <a:spcPts val="1599"/>
              </a:spcBef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Can you think of something you’ve learned for that animal?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The Rules of Dobble</a:t>
            </a:r>
            <a:br/>
            <a:endParaRPr b="0" lang="en-US" sz="4400" spc="-1" strike="noStrike">
              <a:latin typeface="Arial"/>
            </a:endParaRPr>
          </a:p>
        </p:txBody>
      </p:sp>
    </p:spTree>
  </p:cSld>
  <p:timing>
    <p:tnLst>
      <p:par>
        <p:cTn id="97" dur="indefinite" restart="never" nodeType="tmRoot">
          <p:childTnLst>
            <p:seq>
              <p:cTn id="9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434;p46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327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1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28" name="CustomShape 2"/>
          <p:cNvSpPr/>
          <p:nvPr/>
        </p:nvSpPr>
        <p:spPr>
          <a:xfrm>
            <a:off x="62820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CustomShape 3"/>
          <p:cNvSpPr/>
          <p:nvPr/>
        </p:nvSpPr>
        <p:spPr>
          <a:xfrm>
            <a:off x="597276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9" dur="indefinite" restart="never" nodeType="tmRoot">
          <p:childTnLst>
            <p:seq>
              <p:cTn id="10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452;p47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331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2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62820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CustomShape 3"/>
          <p:cNvSpPr/>
          <p:nvPr/>
        </p:nvSpPr>
        <p:spPr>
          <a:xfrm>
            <a:off x="597276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01" dur="indefinite" restart="never" nodeType="tmRoot">
          <p:childTnLst>
            <p:seq>
              <p:cTn id="10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470;p48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335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3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62820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7" name="CustomShape 3"/>
          <p:cNvSpPr/>
          <p:nvPr/>
        </p:nvSpPr>
        <p:spPr>
          <a:xfrm>
            <a:off x="597276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03" dur="indefinite" restart="never" nodeType="tmRoot">
          <p:childTnLst>
            <p:seq>
              <p:cTn id="10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488;p49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339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4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62820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3"/>
          <p:cNvSpPr/>
          <p:nvPr/>
        </p:nvSpPr>
        <p:spPr>
          <a:xfrm>
            <a:off x="597276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05" dur="indefinite" restart="never" nodeType="tmRoot">
          <p:childTnLst>
            <p:seq>
              <p:cTn id="10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506;p50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343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Dobble 5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44" name="CustomShape 2"/>
          <p:cNvSpPr/>
          <p:nvPr/>
        </p:nvSpPr>
        <p:spPr>
          <a:xfrm>
            <a:off x="62820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3"/>
          <p:cNvSpPr/>
          <p:nvPr/>
        </p:nvSpPr>
        <p:spPr>
          <a:xfrm>
            <a:off x="5972760" y="1498680"/>
            <a:ext cx="4779000" cy="4779000"/>
          </a:xfrm>
          <a:prstGeom prst="ellipse">
            <a:avLst/>
          </a:prstGeom>
          <a:noFill/>
          <a:ln w="7632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07" dur="indefinite" restart="never" nodeType="tmRoot">
          <p:childTnLst>
            <p:seq>
              <p:cTn id="10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524;p51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347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Key learnings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348" name="CustomShape 2"/>
          <p:cNvSpPr/>
          <p:nvPr/>
        </p:nvSpPr>
        <p:spPr>
          <a:xfrm>
            <a:off x="1261800" y="1828800"/>
            <a:ext cx="8593200" cy="43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182880" indent="-180720">
              <a:lnSpc>
                <a:spcPct val="95000"/>
              </a:lnSpc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There are cool animals that live near [insert school name]. But there used to be more in the past. </a:t>
            </a:r>
            <a:endParaRPr b="0" lang="en-US" sz="2800" spc="-1" strike="noStrike">
              <a:latin typeface="Arial"/>
            </a:endParaRPr>
          </a:p>
          <a:p>
            <a:pPr marL="182880" indent="-38520">
              <a:lnSpc>
                <a:spcPct val="95000"/>
              </a:lnSpc>
              <a:spcBef>
                <a:spcPts val="1599"/>
              </a:spcBef>
            </a:pPr>
            <a:endParaRPr b="0" lang="en-US" sz="2800" spc="-1" strike="noStrike">
              <a:latin typeface="Arial"/>
            </a:endParaRPr>
          </a:p>
          <a:p>
            <a:pPr marL="182880" indent="-180720">
              <a:lnSpc>
                <a:spcPct val="95000"/>
              </a:lnSpc>
              <a:spcBef>
                <a:spcPts val="1599"/>
              </a:spcBef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Big animals are important for a healthy planet. </a:t>
            </a:r>
            <a:endParaRPr b="0" lang="en-US" sz="2800" spc="-1" strike="noStrike">
              <a:latin typeface="Arial"/>
            </a:endParaRPr>
          </a:p>
          <a:p>
            <a:pPr marL="182880" indent="-38520">
              <a:lnSpc>
                <a:spcPct val="95000"/>
              </a:lnSpc>
              <a:spcBef>
                <a:spcPts val="1599"/>
              </a:spcBef>
            </a:pPr>
            <a:endParaRPr b="0" lang="en-US" sz="2800" spc="-1" strike="noStrike">
              <a:latin typeface="Arial"/>
            </a:endParaRPr>
          </a:p>
          <a:p>
            <a:pPr marL="182880" indent="-180720">
              <a:lnSpc>
                <a:spcPct val="95000"/>
              </a:lnSpc>
              <a:spcBef>
                <a:spcPts val="1599"/>
              </a:spcBef>
              <a:buClr>
                <a:srgbClr val="99cb38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595959"/>
                </a:solidFill>
                <a:latin typeface="Century Schoolbook"/>
                <a:ea typeface="Century Schoolbook"/>
              </a:rPr>
              <a:t>We must protect animals for the future. 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109" dur="indefinite" restart="never" nodeType="tmRoot">
          <p:childTnLst>
            <p:seq>
              <p:cTn id="1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CustomShape 2"/>
          <p:cNvSpPr/>
          <p:nvPr/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3"/>
          <p:cNvSpPr/>
          <p:nvPr/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CustomShape 4"/>
          <p:cNvSpPr/>
          <p:nvPr/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CustomShape 5"/>
          <p:cNvSpPr/>
          <p:nvPr/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CustomShape 6"/>
          <p:cNvSpPr/>
          <p:nvPr/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CustomShape 7"/>
          <p:cNvSpPr/>
          <p:nvPr/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11" dur="indefinite" restart="never" nodeType="tmRoot">
          <p:childTnLst>
            <p:seq>
              <p:cTn id="1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First of all, let’s start with the largest animal in the world?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46" name="Google Shape;136;p18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It’s the blue whale!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48" name="Google Shape;143;p19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pic>
        <p:nvPicPr>
          <p:cNvPr id="149" name="Google Shape;144;p19" descr=""/>
          <p:cNvPicPr/>
          <p:nvPr/>
        </p:nvPicPr>
        <p:blipFill>
          <a:blip r:embed="rId2"/>
          <a:srcRect l="0" t="18937" r="0" b="13887"/>
          <a:stretch/>
        </p:blipFill>
        <p:spPr>
          <a:xfrm>
            <a:off x="1261800" y="2092320"/>
            <a:ext cx="9305640" cy="3816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1261800" y="262440"/>
            <a:ext cx="9690480" cy="77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Did you know...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51" name="Google Shape;151;p20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152" name="CustomShape 2"/>
          <p:cNvSpPr/>
          <p:nvPr/>
        </p:nvSpPr>
        <p:spPr>
          <a:xfrm>
            <a:off x="1410480" y="1738080"/>
            <a:ext cx="4352760" cy="230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3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The blue whale is the largest animal to have ever existed, bigger even than all the dinosaurs. </a:t>
            </a: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53" name="Google Shape;153;p20" descr=""/>
          <p:cNvPicPr/>
          <p:nvPr/>
        </p:nvPicPr>
        <p:blipFill>
          <a:blip r:embed="rId2"/>
          <a:stretch/>
        </p:blipFill>
        <p:spPr>
          <a:xfrm>
            <a:off x="6727320" y="1412640"/>
            <a:ext cx="3798360" cy="1762560"/>
          </a:xfrm>
          <a:prstGeom prst="rect">
            <a:avLst/>
          </a:prstGeom>
          <a:ln>
            <a:noFill/>
          </a:ln>
        </p:spPr>
      </p:pic>
      <p:grpSp>
        <p:nvGrpSpPr>
          <p:cNvPr id="154" name="Group 3"/>
          <p:cNvGrpSpPr/>
          <p:nvPr/>
        </p:nvGrpSpPr>
        <p:grpSpPr>
          <a:xfrm>
            <a:off x="5950440" y="3169440"/>
            <a:ext cx="5303880" cy="1411200"/>
            <a:chOff x="5950440" y="3169440"/>
            <a:chExt cx="5303880" cy="1411200"/>
          </a:xfrm>
        </p:grpSpPr>
        <p:pic>
          <p:nvPicPr>
            <p:cNvPr id="155" name="Google Shape;155;p20" descr=""/>
            <p:cNvPicPr/>
            <p:nvPr/>
          </p:nvPicPr>
          <p:blipFill>
            <a:blip r:embed="rId3"/>
            <a:stretch/>
          </p:blipFill>
          <p:spPr>
            <a:xfrm>
              <a:off x="9441720" y="3169440"/>
              <a:ext cx="1812600" cy="14094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6" name="Google Shape;156;p20" descr=""/>
            <p:cNvPicPr/>
            <p:nvPr/>
          </p:nvPicPr>
          <p:blipFill>
            <a:blip r:embed="rId4"/>
            <a:stretch/>
          </p:blipFill>
          <p:spPr>
            <a:xfrm>
              <a:off x="7712640" y="3171240"/>
              <a:ext cx="1812600" cy="14094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7" name="Google Shape;157;p20" descr=""/>
            <p:cNvPicPr/>
            <p:nvPr/>
          </p:nvPicPr>
          <p:blipFill>
            <a:blip r:embed="rId5"/>
            <a:stretch/>
          </p:blipFill>
          <p:spPr>
            <a:xfrm>
              <a:off x="5950440" y="3169440"/>
              <a:ext cx="1812600" cy="14094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58" name="Group 4"/>
          <p:cNvGrpSpPr/>
          <p:nvPr/>
        </p:nvGrpSpPr>
        <p:grpSpPr>
          <a:xfrm>
            <a:off x="5862960" y="4911120"/>
            <a:ext cx="5391720" cy="1067040"/>
            <a:chOff x="5862960" y="4911120"/>
            <a:chExt cx="5391720" cy="1067040"/>
          </a:xfrm>
        </p:grpSpPr>
        <p:pic>
          <p:nvPicPr>
            <p:cNvPr id="159" name="Google Shape;159;p20" descr=""/>
            <p:cNvPicPr/>
            <p:nvPr/>
          </p:nvPicPr>
          <p:blipFill>
            <a:blip r:embed="rId6"/>
            <a:stretch/>
          </p:blipFill>
          <p:spPr>
            <a:xfrm>
              <a:off x="5862960" y="4911120"/>
              <a:ext cx="1340640" cy="1046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0" name="Google Shape;160;p20" descr=""/>
            <p:cNvPicPr/>
            <p:nvPr/>
          </p:nvPicPr>
          <p:blipFill>
            <a:blip r:embed="rId7"/>
            <a:stretch/>
          </p:blipFill>
          <p:spPr>
            <a:xfrm>
              <a:off x="7205400" y="4930560"/>
              <a:ext cx="1340640" cy="1046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1" name="Google Shape;161;p20" descr=""/>
            <p:cNvPicPr/>
            <p:nvPr/>
          </p:nvPicPr>
          <p:blipFill>
            <a:blip r:embed="rId8"/>
            <a:stretch/>
          </p:blipFill>
          <p:spPr>
            <a:xfrm>
              <a:off x="8548200" y="4930560"/>
              <a:ext cx="1340640" cy="1046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2" name="Google Shape;162;p20" descr=""/>
            <p:cNvPicPr/>
            <p:nvPr/>
          </p:nvPicPr>
          <p:blipFill>
            <a:blip r:embed="rId9"/>
            <a:stretch/>
          </p:blipFill>
          <p:spPr>
            <a:xfrm>
              <a:off x="9914040" y="4931640"/>
              <a:ext cx="1340640" cy="104652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3" name="CustomShape 5"/>
          <p:cNvSpPr/>
          <p:nvPr/>
        </p:nvSpPr>
        <p:spPr>
          <a:xfrm>
            <a:off x="1410480" y="3553200"/>
            <a:ext cx="4352760" cy="64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3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 blue whale weighs the same as three school buses.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4" name="CustomShape 6"/>
          <p:cNvSpPr/>
          <p:nvPr/>
        </p:nvSpPr>
        <p:spPr>
          <a:xfrm>
            <a:off x="1360080" y="4998600"/>
            <a:ext cx="4352760" cy="64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169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36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That’s equal to 4000 children! 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>
                <p:childTnLst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9;p21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sp>
        <p:nvSpPr>
          <p:cNvPr id="166" name="CustomShape 1"/>
          <p:cNvSpPr/>
          <p:nvPr/>
        </p:nvSpPr>
        <p:spPr>
          <a:xfrm>
            <a:off x="1091520" y="883440"/>
            <a:ext cx="9690480" cy="189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br/>
            <a:r>
              <a:rPr b="1" lang="en-US" sz="3959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Whales can communicate over large distances with their song. You can listen here </a:t>
            </a:r>
            <a:br/>
            <a:endParaRPr b="0" lang="en-US" sz="3959" spc="-1" strike="noStrike">
              <a:latin typeface="Arial"/>
            </a:endParaRPr>
          </a:p>
        </p:txBody>
      </p:sp>
      <p:pic>
        <p:nvPicPr>
          <p:cNvPr id="167" name="Google Shape;171;p21" descr=""/>
          <p:cNvPicPr/>
          <p:nvPr/>
        </p:nvPicPr>
        <p:blipFill>
          <a:blip r:embed="rId2"/>
          <a:stretch/>
        </p:blipFill>
        <p:spPr>
          <a:xfrm>
            <a:off x="1091520" y="2782800"/>
            <a:ext cx="5717520" cy="3808800"/>
          </a:xfrm>
          <a:prstGeom prst="rect">
            <a:avLst/>
          </a:prstGeom>
          <a:ln>
            <a:noFill/>
          </a:ln>
        </p:spPr>
      </p:pic>
      <p:sp>
        <p:nvSpPr>
          <p:cNvPr id="168" name="CustomShape 2"/>
          <p:cNvSpPr/>
          <p:nvPr/>
        </p:nvSpPr>
        <p:spPr>
          <a:xfrm>
            <a:off x="4215600" y="1983960"/>
            <a:ext cx="6925320" cy="4383720"/>
          </a:xfrm>
          <a:prstGeom prst="curvedConnector3">
            <a:avLst>
              <a:gd name="adj1" fmla="val 70583"/>
            </a:avLst>
          </a:prstGeom>
          <a:noFill/>
          <a:ln w="57240">
            <a:solidFill>
              <a:schemeClr val="accent1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169" name="Google Shape;173;p21" descr=""/>
          <p:cNvPicPr/>
          <p:nvPr/>
        </p:nvPicPr>
        <p:blipFill>
          <a:blip r:embed="rId3"/>
          <a:stretch/>
        </p:blipFill>
        <p:spPr>
          <a:xfrm>
            <a:off x="11318040" y="5874120"/>
            <a:ext cx="8881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1261800" y="262440"/>
            <a:ext cx="9690480" cy="142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Do you know what the largest animal on land is?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71" name="Google Shape;179;p22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1261800" y="262440"/>
            <a:ext cx="9690480" cy="106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360" bIns="45000" anchor="b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99cb38"/>
                </a:solidFill>
                <a:latin typeface="Century Schoolbook"/>
                <a:ea typeface="Century Schoolbook"/>
              </a:rPr>
              <a:t>It’s the African elephant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73" name="Google Shape;185;p23" descr=""/>
          <p:cNvPicPr/>
          <p:nvPr/>
        </p:nvPicPr>
        <p:blipFill>
          <a:blip r:embed="rId1"/>
          <a:stretch/>
        </p:blipFill>
        <p:spPr>
          <a:xfrm>
            <a:off x="11256840" y="-6840"/>
            <a:ext cx="1010520" cy="888120"/>
          </a:xfrm>
          <a:prstGeom prst="rect">
            <a:avLst/>
          </a:prstGeom>
          <a:ln>
            <a:noFill/>
          </a:ln>
        </p:spPr>
      </p:pic>
      <p:pic>
        <p:nvPicPr>
          <p:cNvPr id="174" name="Google Shape;186;p23" descr=""/>
          <p:cNvPicPr/>
          <p:nvPr/>
        </p:nvPicPr>
        <p:blipFill>
          <a:blip r:embed="rId2"/>
          <a:srcRect l="14846" t="17088" r="3622" b="9077"/>
          <a:stretch/>
        </p:blipFill>
        <p:spPr>
          <a:xfrm>
            <a:off x="2386800" y="1890720"/>
            <a:ext cx="6661440" cy="4523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2020-09-27T13:52:18Z</dcterms:modified>
  <cp:revision>26</cp:revision>
  <dc:subject/>
  <dc:title/>
</cp:coreProperties>
</file>